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9"/>
  </p:notesMasterIdLst>
  <p:sldIdLst>
    <p:sldId id="582" r:id="rId2"/>
    <p:sldId id="592" r:id="rId3"/>
    <p:sldId id="593" r:id="rId4"/>
    <p:sldId id="613" r:id="rId5"/>
    <p:sldId id="614" r:id="rId6"/>
    <p:sldId id="615" r:id="rId7"/>
    <p:sldId id="616" r:id="rId8"/>
    <p:sldId id="617" r:id="rId9"/>
    <p:sldId id="618" r:id="rId10"/>
    <p:sldId id="619" r:id="rId11"/>
    <p:sldId id="620" r:id="rId12"/>
    <p:sldId id="621" r:id="rId13"/>
    <p:sldId id="624" r:id="rId14"/>
    <p:sldId id="625" r:id="rId15"/>
    <p:sldId id="628" r:id="rId16"/>
    <p:sldId id="629" r:id="rId17"/>
    <p:sldId id="630" r:id="rId18"/>
    <p:sldId id="631" r:id="rId19"/>
    <p:sldId id="632" r:id="rId20"/>
    <p:sldId id="633" r:id="rId21"/>
    <p:sldId id="634" r:id="rId22"/>
    <p:sldId id="635" r:id="rId23"/>
    <p:sldId id="636" r:id="rId24"/>
    <p:sldId id="637" r:id="rId25"/>
    <p:sldId id="638" r:id="rId26"/>
    <p:sldId id="639" r:id="rId27"/>
    <p:sldId id="640" r:id="rId28"/>
    <p:sldId id="641" r:id="rId29"/>
    <p:sldId id="642" r:id="rId30"/>
    <p:sldId id="643" r:id="rId31"/>
    <p:sldId id="644" r:id="rId32"/>
    <p:sldId id="645" r:id="rId33"/>
    <p:sldId id="646" r:id="rId34"/>
    <p:sldId id="647" r:id="rId35"/>
    <p:sldId id="648" r:id="rId36"/>
    <p:sldId id="649" r:id="rId37"/>
    <p:sldId id="650" r:id="rId38"/>
    <p:sldId id="543" r:id="rId39"/>
    <p:sldId id="544" r:id="rId40"/>
    <p:sldId id="545" r:id="rId41"/>
    <p:sldId id="546" r:id="rId42"/>
    <p:sldId id="547" r:id="rId43"/>
    <p:sldId id="548" r:id="rId44"/>
    <p:sldId id="550" r:id="rId45"/>
    <p:sldId id="549" r:id="rId46"/>
    <p:sldId id="551" r:id="rId47"/>
    <p:sldId id="552" r:id="rId48"/>
    <p:sldId id="554" r:id="rId49"/>
    <p:sldId id="555" r:id="rId50"/>
    <p:sldId id="553" r:id="rId51"/>
    <p:sldId id="558" r:id="rId52"/>
    <p:sldId id="556" r:id="rId53"/>
    <p:sldId id="557" r:id="rId54"/>
    <p:sldId id="559" r:id="rId55"/>
    <p:sldId id="560" r:id="rId56"/>
    <p:sldId id="562" r:id="rId57"/>
    <p:sldId id="561" r:id="rId58"/>
    <p:sldId id="564" r:id="rId59"/>
    <p:sldId id="563" r:id="rId60"/>
    <p:sldId id="565" r:id="rId61"/>
    <p:sldId id="566" r:id="rId62"/>
    <p:sldId id="567" r:id="rId63"/>
    <p:sldId id="570" r:id="rId64"/>
    <p:sldId id="571" r:id="rId65"/>
    <p:sldId id="572" r:id="rId66"/>
    <p:sldId id="573" r:id="rId67"/>
    <p:sldId id="574" r:id="rId68"/>
    <p:sldId id="575" r:id="rId69"/>
    <p:sldId id="576" r:id="rId70"/>
    <p:sldId id="577" r:id="rId71"/>
    <p:sldId id="580" r:id="rId72"/>
    <p:sldId id="581" r:id="rId73"/>
    <p:sldId id="578" r:id="rId74"/>
    <p:sldId id="651" r:id="rId75"/>
    <p:sldId id="652" r:id="rId76"/>
    <p:sldId id="653" r:id="rId77"/>
    <p:sldId id="654" r:id="rId7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243" autoAdjust="0"/>
  </p:normalViewPr>
  <p:slideViewPr>
    <p:cSldViewPr>
      <p:cViewPr varScale="1">
        <p:scale>
          <a:sx n="105" d="100"/>
          <a:sy n="105" d="100"/>
        </p:scale>
        <p:origin x="-1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2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F0C9-A8E3-4681-95D2-D114806E5660}" type="datetimeFigureOut">
              <a:rPr lang="zh-CN" altLang="en-US" smtClean="0"/>
              <a:t>2017-12-22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3CA8A-2AFB-48E2-B98A-AF663844F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1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4AA938D-B8BB-4B52-BE37-5720D83C0FCE}" type="datetime11">
              <a:rPr lang="zh-CN" altLang="en-US" smtClean="0">
                <a:solidFill>
                  <a:srgbClr val="333333"/>
                </a:solidFill>
              </a:rPr>
              <a:t>18:15:10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AB944-9F2E-42FC-8765-B25D3B4CD4BE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3989-6A33-4117-B956-5C1520005B4D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77BD0-5F2D-4E3D-86EE-27E5E7DE11C9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07CC7-9B7A-4F45-9B19-7C7F69137E75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CBF27-3727-4617-BE1E-1D5D08CC5BEF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9832C-B411-4425-A9E7-7363CCCED173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BB247-3242-4087-9A46-2B552C5864BC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D8423-100A-4BF7-A768-D637EAC4B9A8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D8A11-E988-4399-BEC7-74933748BB98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5F266-39D4-4838-8DF3-0FD526CC3908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EDE8F-770C-4693-B223-7BC633605876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83412-7DDE-4193-8A1E-3D857444D0C9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9CBCF-A8FE-4CBC-A39F-3101316901DC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4A9271-C405-43E7-94E1-03B11122F29B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m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卷积神经网络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7515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CONV	Layer2</a:t>
            </a:r>
          </a:p>
        </p:txBody>
      </p:sp>
      <p:sp>
        <p:nvSpPr>
          <p:cNvPr id="12" name="object 7"/>
          <p:cNvSpPr txBox="1"/>
          <p:nvPr/>
        </p:nvSpPr>
        <p:spPr>
          <a:xfrm>
            <a:off x="6228184" y="6021288"/>
            <a:ext cx="65214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</a:t>
            </a:r>
            <a:r>
              <a:rPr sz="24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ata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2235011" y="6021288"/>
            <a:ext cx="96883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filters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924372" y="2492896"/>
            <a:ext cx="3503612" cy="3492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4887416" y="2492896"/>
            <a:ext cx="3429000" cy="3428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323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bject 7"/>
          <p:cNvSpPr txBox="1"/>
          <p:nvPr/>
        </p:nvSpPr>
        <p:spPr>
          <a:xfrm>
            <a:off x="4597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Conv3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6250" y="2209800"/>
            <a:ext cx="2977863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/>
          <p:cNvSpPr/>
          <p:nvPr/>
        </p:nvSpPr>
        <p:spPr>
          <a:xfrm>
            <a:off x="3124200" y="2215934"/>
            <a:ext cx="2971800" cy="296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6172327" y="2209800"/>
            <a:ext cx="2971673" cy="297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/>
          <p:cNvSpPr txBox="1"/>
          <p:nvPr/>
        </p:nvSpPr>
        <p:spPr>
          <a:xfrm>
            <a:off x="35839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Conv4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21" name="object 14"/>
          <p:cNvSpPr txBox="1"/>
          <p:nvPr/>
        </p:nvSpPr>
        <p:spPr>
          <a:xfrm>
            <a:off x="67081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Conv5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61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卷积神经网络训练算法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9"/>
          <p:cNvSpPr txBox="1"/>
          <p:nvPr/>
        </p:nvSpPr>
        <p:spPr>
          <a:xfrm>
            <a:off x="604391" y="2204864"/>
            <a:ext cx="8216081" cy="1993816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先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Loss function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，衡量和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实际结果之间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差距。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找到最小化损失函数的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中用的算法是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需要计算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导。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算法就是计算偏导用的。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算法的核心是求导链式法则。</a:t>
            </a:r>
            <a:endParaRPr lang="zh-CN" altLang="en-US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647" y="4869160"/>
            <a:ext cx="8000057" cy="83099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rgbClr val="FF0000"/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算法利用链式求导法则，逐级相乘直到求解出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dW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db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利用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随机梯度下降，迭代和更新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6150818" y="3330216"/>
            <a:ext cx="1524000" cy="132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584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卷积神经网络优缺点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3608" y="2492896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优点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共享卷积核，对高维数据处理无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压力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无需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手动选取特征，训练好权重，即得特征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深层次的网络抽取图像信息丰富，表达效果好</a:t>
            </a:r>
          </a:p>
          <a:p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缺点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需要调参，需要大样本量，训练最好要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物理含义不明确</a:t>
            </a:r>
          </a:p>
        </p:txBody>
      </p:sp>
    </p:spTree>
    <p:extLst>
      <p:ext uri="{BB962C8B-B14F-4D97-AF65-F5344CB8AC3E}">
        <p14:creationId xmlns:p14="http://schemas.microsoft.com/office/powerpoint/2010/main" val="258429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正则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化之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560" y="2132856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神经网络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学习能力强可能会过拟合。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Dropout(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随机失活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正则化：别一次开启所有学习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单元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1005623" y="3140968"/>
            <a:ext cx="7094769" cy="350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60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/>
          <p:cNvSpPr/>
          <p:nvPr/>
        </p:nvSpPr>
        <p:spPr>
          <a:xfrm>
            <a:off x="107504" y="3303494"/>
            <a:ext cx="8938510" cy="322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的理解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4656" y="1988840"/>
            <a:ext cx="78277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防止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过拟合的第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种理解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方式：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别让你的神经网络记住那么多东西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虽然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记忆力好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就是一只猫而已，要有一些泛化能力</a:t>
            </a:r>
          </a:p>
        </p:txBody>
      </p:sp>
    </p:spTree>
    <p:extLst>
      <p:ext uri="{BB962C8B-B14F-4D97-AF65-F5344CB8AC3E}">
        <p14:creationId xmlns:p14="http://schemas.microsoft.com/office/powerpoint/2010/main" val="338708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的理解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4656" y="1988840"/>
            <a:ext cx="768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防止过拟合的第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种理解方式：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每次都关掉一部分感知器，得到一个新模型，最后做融合。 不至于听一家所言。</a:t>
            </a:r>
          </a:p>
        </p:txBody>
      </p:sp>
      <p:sp>
        <p:nvSpPr>
          <p:cNvPr id="10" name="object 13"/>
          <p:cNvSpPr/>
          <p:nvPr/>
        </p:nvSpPr>
        <p:spPr>
          <a:xfrm>
            <a:off x="755584" y="3212976"/>
            <a:ext cx="7200792" cy="3328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>
            <a:off x="3995936" y="4940910"/>
            <a:ext cx="648335" cy="288290"/>
          </a:xfrm>
          <a:custGeom>
            <a:avLst/>
            <a:gdLst/>
            <a:ahLst/>
            <a:cxnLst/>
            <a:rect l="l" t="t" r="r" b="b"/>
            <a:pathLst>
              <a:path w="648335" h="288289">
                <a:moveTo>
                  <a:pt x="504063" y="0"/>
                </a:moveTo>
                <a:lnTo>
                  <a:pt x="504063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04063" y="216026"/>
                </a:lnTo>
                <a:lnTo>
                  <a:pt x="504063" y="288035"/>
                </a:lnTo>
                <a:lnTo>
                  <a:pt x="648068" y="144017"/>
                </a:lnTo>
                <a:lnTo>
                  <a:pt x="50406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81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48052" y="2348880"/>
            <a:ext cx="84724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，这是最早用于数字识别的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AlexNet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比赛远超第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名的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，比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更深，用多层小卷积层叠加替换单大卷积层。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ZFNet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2013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比赛冠军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2014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比赛冠军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VGGNet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2014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比赛中的模型，图像识别略差于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，但是在很多图像转化学习问题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比如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object detection)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上效果奇好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ResNet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2015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比赛的冠军，微软打造，层次极深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(152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3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1547664" y="2132856"/>
            <a:ext cx="5896350" cy="432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865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5"/>
          <p:cNvSpPr/>
          <p:nvPr/>
        </p:nvSpPr>
        <p:spPr>
          <a:xfrm>
            <a:off x="467544" y="2636912"/>
            <a:ext cx="8310562" cy="303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83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83568" y="2047578"/>
            <a:ext cx="7376393" cy="2893590"/>
            <a:chOff x="460375" y="2564904"/>
            <a:chExt cx="7893257" cy="3096344"/>
          </a:xfrm>
        </p:grpSpPr>
        <p:pic>
          <p:nvPicPr>
            <p:cNvPr id="11266" name="Picture 2" descr="http://www.eetop.cn/blog/attachments/2016/03/3_2016031217121212vvw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2564904"/>
              <a:ext cx="7740857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60375" y="5013176"/>
              <a:ext cx="2383433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object 8"/>
          <p:cNvSpPr txBox="1"/>
          <p:nvPr/>
        </p:nvSpPr>
        <p:spPr>
          <a:xfrm>
            <a:off x="1197223" y="4638350"/>
            <a:ext cx="4454897" cy="1731243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数据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输入层</a:t>
            </a:r>
            <a:r>
              <a:rPr 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  </a:t>
            </a: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卷积层</a:t>
            </a:r>
            <a:r>
              <a:rPr lang="en-US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+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激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活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池化层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全连接层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</a:t>
            </a:r>
            <a:r>
              <a:rPr sz="2000" spc="-1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Batch</a:t>
            </a:r>
            <a:r>
              <a:rPr lang="en-US" sz="2000" spc="-1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</a:t>
            </a:r>
            <a:r>
              <a:rPr sz="2000" spc="-4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Normalization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层</a:t>
            </a:r>
            <a:r>
              <a:rPr sz="2000" spc="484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(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可能有</a:t>
            </a:r>
            <a:r>
              <a:rPr sz="2000" spc="484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)</a:t>
            </a:r>
            <a:endParaRPr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74718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AlexNet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5576" y="2103239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ImageNet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比赛第一，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Top5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准确度超出第二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10%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827584" y="2787518"/>
            <a:ext cx="7523189" cy="3593810"/>
          </a:xfrm>
          <a:prstGeom prst="rect">
            <a:avLst/>
          </a:prstGeom>
          <a:blipFill>
            <a:blip r:embed="rId2" cstate="print"/>
            <a:srcRect/>
            <a:stretch>
              <a:fillRect r="-14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87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AlexNet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5496" y="2204864"/>
            <a:ext cx="9015412" cy="3737669"/>
            <a:chOff x="35496" y="2204864"/>
            <a:chExt cx="9015412" cy="3737669"/>
          </a:xfrm>
        </p:grpSpPr>
        <p:sp>
          <p:nvSpPr>
            <p:cNvPr id="8" name="object 5"/>
            <p:cNvSpPr/>
            <p:nvPr/>
          </p:nvSpPr>
          <p:spPr>
            <a:xfrm>
              <a:off x="35496" y="2492896"/>
              <a:ext cx="4672012" cy="3449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/>
            <p:nvPr/>
          </p:nvSpPr>
          <p:spPr>
            <a:xfrm>
              <a:off x="4807521" y="2950096"/>
              <a:ext cx="4243387" cy="2832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3923928" y="2204864"/>
              <a:ext cx="1008112" cy="745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1052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ZFNet</a:t>
            </a:r>
            <a:endParaRPr lang="en-US" altLang="zh-CN" sz="3600" kern="12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5"/>
          <p:cNvSpPr/>
          <p:nvPr/>
        </p:nvSpPr>
        <p:spPr>
          <a:xfrm>
            <a:off x="0" y="2365970"/>
            <a:ext cx="9144000" cy="394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201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819400" y="1844824"/>
            <a:ext cx="3150090" cy="489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102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/>
          <p:cNvSpPr/>
          <p:nvPr/>
        </p:nvSpPr>
        <p:spPr>
          <a:xfrm>
            <a:off x="152400" y="2060848"/>
            <a:ext cx="8839200" cy="452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3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01488" y="1988840"/>
            <a:ext cx="8763000" cy="445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704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GoogLeNet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400" y="2132856"/>
            <a:ext cx="8854859" cy="4248472"/>
            <a:chOff x="152400" y="1916832"/>
            <a:chExt cx="8854859" cy="4248472"/>
          </a:xfrm>
        </p:grpSpPr>
        <p:sp>
          <p:nvSpPr>
            <p:cNvPr id="8" name="object 5"/>
            <p:cNvSpPr/>
            <p:nvPr/>
          </p:nvSpPr>
          <p:spPr>
            <a:xfrm>
              <a:off x="152400" y="2150517"/>
              <a:ext cx="8854859" cy="4014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1619672" y="1916832"/>
              <a:ext cx="223224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477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GoogLeNet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5"/>
          <p:cNvSpPr/>
          <p:nvPr/>
        </p:nvSpPr>
        <p:spPr>
          <a:xfrm>
            <a:off x="0" y="2438400"/>
            <a:ext cx="9144000" cy="346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528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ResNet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15"/>
          <p:cNvSpPr/>
          <p:nvPr/>
        </p:nvSpPr>
        <p:spPr>
          <a:xfrm>
            <a:off x="1043615" y="4029506"/>
            <a:ext cx="4104449" cy="235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0112" y="44624"/>
            <a:ext cx="2838701" cy="676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307975" y="2219380"/>
            <a:ext cx="5305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ResNet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，即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Deep Residual Learning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微软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亚洲研究院提出，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 2015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冠军 比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VGG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还要深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8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610756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fine-tuning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2420888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何谓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fine-tuning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使用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已用于其他目标，预训练好模型的权重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或者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部分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权重，作为初始值开始训练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原因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、自己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从头训练卷积神经网络容易出现问题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fine-tuning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能很快收敛到一个较理想的状态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做法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、复用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相同层的权重，新定义层取随机权重初始值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、调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大新定义</a:t>
            </a:r>
            <a:r>
              <a:rPr lang="zh-CN" altLang="en-US" sz="24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层</a:t>
            </a:r>
            <a:r>
              <a:rPr lang="zh-CN" altLang="en-US" sz="240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的学习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率，调小复用层学习率</a:t>
            </a:r>
          </a:p>
        </p:txBody>
      </p:sp>
    </p:spTree>
    <p:extLst>
      <p:ext uri="{BB962C8B-B14F-4D97-AF65-F5344CB8AC3E}">
        <p14:creationId xmlns:p14="http://schemas.microsoft.com/office/powerpoint/2010/main" val="349798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4"/>
          <p:cNvSpPr txBox="1"/>
          <p:nvPr/>
        </p:nvSpPr>
        <p:spPr>
          <a:xfrm>
            <a:off x="827584" y="1988840"/>
            <a:ext cx="7128792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保持了层级网络结构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不同层次有不同形式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运算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与功能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5" name="object 8"/>
          <p:cNvSpPr/>
          <p:nvPr/>
        </p:nvSpPr>
        <p:spPr>
          <a:xfrm>
            <a:off x="683568" y="2780928"/>
            <a:ext cx="7818776" cy="374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251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fine-tuning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85800" y="2276872"/>
            <a:ext cx="8062664" cy="3816424"/>
            <a:chOff x="685800" y="2276872"/>
            <a:chExt cx="8062664" cy="3816424"/>
          </a:xfrm>
        </p:grpSpPr>
        <p:sp>
          <p:nvSpPr>
            <p:cNvPr id="8" name="object 4"/>
            <p:cNvSpPr/>
            <p:nvPr/>
          </p:nvSpPr>
          <p:spPr>
            <a:xfrm>
              <a:off x="685800" y="2325588"/>
              <a:ext cx="7848600" cy="3695700"/>
            </a:xfrm>
            <a:prstGeom prst="rect">
              <a:avLst/>
            </a:prstGeom>
            <a:blipFill>
              <a:blip r:embed="rId2" cstate="print"/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8532440" y="2276872"/>
              <a:ext cx="216024" cy="38164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常用框架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2420888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Caffe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2887613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源于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Berkeley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的主流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CV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工具包，支持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C++,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python,matlab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Model Zoo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中有大量预训练好的模型供使用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3794874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TensorFlow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2164" y="4256539"/>
            <a:ext cx="7595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的深度学习框架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TensorBoard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可视化很方便，实时监控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数据和模型并行化好，速度快</a:t>
            </a:r>
          </a:p>
        </p:txBody>
      </p:sp>
    </p:spTree>
    <p:extLst>
      <p:ext uri="{BB962C8B-B14F-4D97-AF65-F5344CB8AC3E}">
        <p14:creationId xmlns:p14="http://schemas.microsoft.com/office/powerpoint/2010/main" val="310910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常用框架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2132856"/>
            <a:ext cx="949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Keras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2636912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中以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CNTK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TensorFlow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或者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Theano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为计算后台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以人为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本、快速建模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高度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模块化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简单、简单、简单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4077072"/>
            <a:ext cx="1321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PyTorch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2164" y="4538737"/>
            <a:ext cx="7595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2017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月开源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动态神经网络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优先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命令式体验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轻松扩展</a:t>
            </a:r>
          </a:p>
        </p:txBody>
      </p:sp>
    </p:spTree>
    <p:extLst>
      <p:ext uri="{BB962C8B-B14F-4D97-AF65-F5344CB8AC3E}">
        <p14:creationId xmlns:p14="http://schemas.microsoft.com/office/powerpoint/2010/main" val="35485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图像识别</a:t>
            </a:r>
          </a:p>
        </p:txBody>
      </p:sp>
      <p:sp>
        <p:nvSpPr>
          <p:cNvPr id="8" name="object 4"/>
          <p:cNvSpPr/>
          <p:nvPr/>
        </p:nvSpPr>
        <p:spPr>
          <a:xfrm>
            <a:off x="1335360" y="2492896"/>
            <a:ext cx="6477000" cy="367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37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图像识别与检索</a:t>
            </a:r>
          </a:p>
        </p:txBody>
      </p:sp>
      <p:sp>
        <p:nvSpPr>
          <p:cNvPr id="10" name="object 4"/>
          <p:cNvSpPr/>
          <p:nvPr/>
        </p:nvSpPr>
        <p:spPr>
          <a:xfrm>
            <a:off x="1584920" y="2492896"/>
            <a:ext cx="5867400" cy="3884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059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人脸识别</a:t>
            </a:r>
          </a:p>
        </p:txBody>
      </p:sp>
      <p:sp>
        <p:nvSpPr>
          <p:cNvPr id="8" name="object 4"/>
          <p:cNvSpPr/>
          <p:nvPr/>
        </p:nvSpPr>
        <p:spPr>
          <a:xfrm>
            <a:off x="1497285" y="2564904"/>
            <a:ext cx="6315075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414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性别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情绪识别</a:t>
            </a:r>
          </a:p>
        </p:txBody>
      </p:sp>
      <p:sp>
        <p:nvSpPr>
          <p:cNvPr id="10" name="object 4"/>
          <p:cNvSpPr/>
          <p:nvPr/>
        </p:nvSpPr>
        <p:spPr>
          <a:xfrm>
            <a:off x="990997" y="2564904"/>
            <a:ext cx="7037387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53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物体检测</a:t>
            </a:r>
          </a:p>
        </p:txBody>
      </p:sp>
      <p:sp>
        <p:nvSpPr>
          <p:cNvPr id="8" name="object 4"/>
          <p:cNvSpPr/>
          <p:nvPr/>
        </p:nvSpPr>
        <p:spPr>
          <a:xfrm>
            <a:off x="1064592" y="2564904"/>
            <a:ext cx="7035800" cy="379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42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循环神经网络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Recurrent Neural </a:t>
            </a: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92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4070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模仿论文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公式和格式很正确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827584" y="2495876"/>
            <a:ext cx="7553062" cy="4245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875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池化层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307975" y="2060848"/>
            <a:ext cx="5856585" cy="91691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spcBef>
                <a:spcPts val="5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夹在连续的卷积层中间</a:t>
            </a:r>
          </a:p>
          <a:p>
            <a:pPr marL="482600"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压缩数据和参数的量，减小过拟合</a:t>
            </a:r>
          </a:p>
        </p:txBody>
      </p:sp>
      <p:sp>
        <p:nvSpPr>
          <p:cNvPr id="10" name="object 11"/>
          <p:cNvSpPr/>
          <p:nvPr/>
        </p:nvSpPr>
        <p:spPr>
          <a:xfrm>
            <a:off x="2114914" y="3068960"/>
            <a:ext cx="4617326" cy="3647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868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4326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模仿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Linux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内核代码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“写程序”</a:t>
            </a:r>
          </a:p>
        </p:txBody>
      </p:sp>
      <p:sp>
        <p:nvSpPr>
          <p:cNvPr id="8" name="object 5"/>
          <p:cNvSpPr/>
          <p:nvPr/>
        </p:nvSpPr>
        <p:spPr>
          <a:xfrm>
            <a:off x="2190329" y="2466731"/>
            <a:ext cx="4829943" cy="43466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9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模仿小四的作品</a:t>
            </a:r>
          </a:p>
        </p:txBody>
      </p:sp>
      <p:sp>
        <p:nvSpPr>
          <p:cNvPr id="10" name="object 5"/>
          <p:cNvSpPr/>
          <p:nvPr/>
        </p:nvSpPr>
        <p:spPr>
          <a:xfrm>
            <a:off x="0" y="2708920"/>
            <a:ext cx="9143999" cy="3113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246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/>
          <p:cNvSpPr/>
          <p:nvPr/>
        </p:nvSpPr>
        <p:spPr>
          <a:xfrm>
            <a:off x="144034" y="2060358"/>
            <a:ext cx="8820454" cy="4609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机器翻译</a:t>
            </a:r>
          </a:p>
        </p:txBody>
      </p:sp>
    </p:spTree>
    <p:extLst>
      <p:ext uri="{BB962C8B-B14F-4D97-AF65-F5344CB8AC3E}">
        <p14:creationId xmlns:p14="http://schemas.microsoft.com/office/powerpoint/2010/main" val="302102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看图说话和问答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0" name="object 5"/>
          <p:cNvSpPr/>
          <p:nvPr/>
        </p:nvSpPr>
        <p:spPr>
          <a:xfrm>
            <a:off x="35496" y="2831976"/>
            <a:ext cx="9083670" cy="2973288"/>
          </a:xfrm>
          <a:prstGeom prst="rect">
            <a:avLst/>
          </a:prstGeom>
          <a:blipFill>
            <a:blip r:embed="rId2" cstate="print"/>
            <a:srcRect/>
            <a:stretch>
              <a:fillRect t="-1532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543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？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2163628"/>
            <a:ext cx="756083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为什么有全连接神经网络、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，还要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？</a:t>
            </a: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传统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神经网络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，输入和输出都是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互相独立的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图像上的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猫和狗是分隔开的，但有些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任务，后续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的输出和之前的内容是相关的。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“我是中国人，我的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母语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</a:t>
            </a:r>
            <a:r>
              <a:rPr lang="en-US" altLang="zh-CN" sz="2400" u="sng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______</a:t>
            </a:r>
            <a:r>
              <a:rPr lang="zh-CN" altLang="en-US" sz="2400" u="sng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”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引入“记忆”的概念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循环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字来源于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其每个元素都执行相同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的任务。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但是输出依赖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于输入和“记忆”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9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序列样本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2276872"/>
            <a:ext cx="3506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IDD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（独立同分布）数据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2876743"/>
            <a:ext cx="17620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分类问题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回归问题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特征表达</a:t>
            </a:r>
          </a:p>
        </p:txBody>
      </p:sp>
      <p:sp>
        <p:nvSpPr>
          <p:cNvPr id="12" name="矩形 11"/>
          <p:cNvSpPr/>
          <p:nvPr/>
        </p:nvSpPr>
        <p:spPr>
          <a:xfrm>
            <a:off x="755576" y="4293096"/>
            <a:ext cx="31983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更多的数据不满足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IDD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43608" y="4892967"/>
            <a:ext cx="57631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序列分析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序列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生成，如语言分析、自动文本生成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内容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提取，图像描述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4211960" y="2420888"/>
            <a:ext cx="4661270" cy="25922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095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序列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样本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10"/>
          <p:cNvSpPr/>
          <p:nvPr/>
        </p:nvSpPr>
        <p:spPr>
          <a:xfrm>
            <a:off x="258430" y="2348880"/>
            <a:ext cx="8634050" cy="2664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827584" y="5301208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不仅仅能够处理序列输出，也能得到序列输出。这里序列指的是向量的序列。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学习出来的是程序（状态），不是函数。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9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3"/>
          <p:cNvSpPr/>
          <p:nvPr/>
        </p:nvSpPr>
        <p:spPr>
          <a:xfrm>
            <a:off x="683568" y="2290192"/>
            <a:ext cx="1623311" cy="3155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/>
          <p:cNvSpPr/>
          <p:nvPr/>
        </p:nvSpPr>
        <p:spPr>
          <a:xfrm>
            <a:off x="2707089" y="2765193"/>
            <a:ext cx="5969367" cy="2319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2377649" y="5651956"/>
            <a:ext cx="4282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https://github.com/karpathy/neuraltalk2</a:t>
            </a:r>
          </a:p>
        </p:txBody>
      </p:sp>
    </p:spTree>
    <p:extLst>
      <p:ext uri="{BB962C8B-B14F-4D97-AF65-F5344CB8AC3E}">
        <p14:creationId xmlns:p14="http://schemas.microsoft.com/office/powerpoint/2010/main" val="7271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826229" y="5651956"/>
            <a:ext cx="354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http://vlg.cs.dartmouth.edu/c3d/</a:t>
            </a:r>
          </a:p>
        </p:txBody>
      </p:sp>
      <p:sp>
        <p:nvSpPr>
          <p:cNvPr id="10" name="object 2"/>
          <p:cNvSpPr/>
          <p:nvPr/>
        </p:nvSpPr>
        <p:spPr>
          <a:xfrm>
            <a:off x="779683" y="2348880"/>
            <a:ext cx="1560069" cy="3036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3"/>
          <p:cNvSpPr/>
          <p:nvPr/>
        </p:nvSpPr>
        <p:spPr>
          <a:xfrm>
            <a:off x="2915816" y="2420888"/>
            <a:ext cx="5100363" cy="288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05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2"/>
          <p:cNvSpPr/>
          <p:nvPr/>
        </p:nvSpPr>
        <p:spPr>
          <a:xfrm>
            <a:off x="3203848" y="1847924"/>
            <a:ext cx="2418328" cy="2877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/>
          <p:cNvSpPr/>
          <p:nvPr/>
        </p:nvSpPr>
        <p:spPr>
          <a:xfrm>
            <a:off x="611560" y="4725144"/>
            <a:ext cx="7876461" cy="1788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5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池化层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307975" y="1916832"/>
            <a:ext cx="5856585" cy="91691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spcBef>
                <a:spcPts val="5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Max pooling</a:t>
            </a:r>
          </a:p>
          <a:p>
            <a:pPr marL="482600"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Average pooling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889163" y="3018557"/>
            <a:ext cx="7499261" cy="3506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235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61864" y="6372036"/>
            <a:ext cx="7398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smtClean="0"/>
              <a:t>research.microsoft.com/apps/pubs/default.aspx?  id=264836</a:t>
            </a:r>
            <a:endParaRPr lang="en-US" altLang="zh-CN" dirty="0"/>
          </a:p>
        </p:txBody>
      </p:sp>
      <p:sp>
        <p:nvSpPr>
          <p:cNvPr id="12" name="object 2"/>
          <p:cNvSpPr/>
          <p:nvPr/>
        </p:nvSpPr>
        <p:spPr>
          <a:xfrm>
            <a:off x="971600" y="2492896"/>
            <a:ext cx="1690691" cy="3083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/>
          <p:cNvSpPr/>
          <p:nvPr/>
        </p:nvSpPr>
        <p:spPr>
          <a:xfrm>
            <a:off x="3419872" y="906441"/>
            <a:ext cx="5694513" cy="53308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13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结构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438298" y="4725144"/>
            <a:ext cx="8336915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输入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离散序列：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时间t的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更新计算：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827584" y="2060848"/>
            <a:ext cx="7560840" cy="2376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3"/>
          <p:cNvSpPr/>
          <p:nvPr/>
        </p:nvSpPr>
        <p:spPr>
          <a:xfrm>
            <a:off x="2987824" y="4869160"/>
            <a:ext cx="3744415" cy="2331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/>
          <p:cNvSpPr/>
          <p:nvPr/>
        </p:nvSpPr>
        <p:spPr>
          <a:xfrm>
            <a:off x="3707904" y="5182780"/>
            <a:ext cx="3744416" cy="982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28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结构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/>
          <p:nvPr/>
        </p:nvSpPr>
        <p:spPr>
          <a:xfrm>
            <a:off x="683568" y="2060848"/>
            <a:ext cx="7786694" cy="3124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 txBox="1"/>
          <p:nvPr/>
        </p:nvSpPr>
        <p:spPr>
          <a:xfrm>
            <a:off x="2310507" y="5332516"/>
            <a:ext cx="4709765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sz="2400" spc="-7" baseline="-20833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是时间t处的输入</a:t>
            </a: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</a:t>
            </a:r>
            <a:r>
              <a:rPr sz="2400" spc="-7" baseline="-20833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是时间t处的“记忆</a:t>
            </a:r>
            <a:r>
              <a:rPr sz="2400" spc="-1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”</a:t>
            </a:r>
            <a:endParaRPr lang="en-US" sz="2400" spc="-1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sz="24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</a:t>
            </a:r>
            <a:r>
              <a:rPr sz="2400" spc="-7" baseline="-20833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是时间t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出的输出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749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结构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细节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683568" y="2132856"/>
            <a:ext cx="7704856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可以把状态</a:t>
            </a:r>
            <a:r>
              <a:rPr lang="en-US" altLang="zh-CN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</a:t>
            </a:r>
            <a:r>
              <a:rPr lang="en-US" altLang="zh-CN" sz="2400" spc="-5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视作“记忆体”，捕捉了之前时间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点的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信息。</a:t>
            </a: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输出</a:t>
            </a:r>
            <a:r>
              <a:rPr lang="en-US" altLang="zh-CN"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</a:t>
            </a:r>
            <a:r>
              <a:rPr lang="en-US" altLang="zh-CN" sz="2400" spc="-5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由当前时间及之前所有的“记忆”共同计算得到。</a:t>
            </a: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很可惜，实际应用中，</a:t>
            </a:r>
            <a:r>
              <a:rPr lang="en-US" altLang="zh-CN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</a:t>
            </a:r>
            <a:r>
              <a:rPr lang="en-US" altLang="zh-CN" sz="2400" spc="-5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并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不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能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捕捉和保留之前所有信息（记忆有限？）</a:t>
            </a: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不同于</a:t>
            </a:r>
            <a:r>
              <a:rPr lang="en-US" altLang="zh-CN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CNN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，这里的</a:t>
            </a:r>
            <a:r>
              <a:rPr lang="en-US" altLang="zh-CN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其实整个神经网络都共享一组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参数</a:t>
            </a:r>
            <a:r>
              <a:rPr lang="en-US" altLang="zh-CN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(U,V,W)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极大减小了需要训练和预估的参数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量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图中的</a:t>
            </a:r>
            <a:r>
              <a:rPr lang="en-US" altLang="zh-CN"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</a:t>
            </a:r>
            <a:r>
              <a:rPr lang="en-US" altLang="zh-CN" sz="2400" spc="-5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在有些任务下是不存在的，比如文本情感分析，其实只需要最后的</a:t>
            </a:r>
            <a:r>
              <a:rPr lang="en-US" altLang="zh-CN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output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结果就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行。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33033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4733233" y="4104966"/>
            <a:ext cx="4093801" cy="2276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训练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320948" y="2636912"/>
            <a:ext cx="4168457" cy="37189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前向计算，相同的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W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矩阵需要乘以多次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多步之前的输入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，会影响当前的输出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在后向计算的时候，同样相同的矩阵也会乘以多次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i="1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object 14"/>
          <p:cNvSpPr/>
          <p:nvPr/>
        </p:nvSpPr>
        <p:spPr>
          <a:xfrm>
            <a:off x="4788024" y="1844824"/>
            <a:ext cx="3798499" cy="21071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604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BPTT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算法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899592" y="2533496"/>
            <a:ext cx="324328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481965" algn="l"/>
                <a:tab pos="483234" algn="l"/>
              </a:tabLst>
            </a:pPr>
            <a:r>
              <a:rPr 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BPTT(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Back Propagation Through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Time)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2" name="object 9"/>
          <p:cNvSpPr/>
          <p:nvPr/>
        </p:nvSpPr>
        <p:spPr>
          <a:xfrm>
            <a:off x="4283968" y="1146133"/>
            <a:ext cx="4725009" cy="2570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1692240" y="5069048"/>
            <a:ext cx="1584173" cy="5047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0"/>
          <p:cNvSpPr/>
          <p:nvPr/>
        </p:nvSpPr>
        <p:spPr>
          <a:xfrm>
            <a:off x="972163" y="3933056"/>
            <a:ext cx="2519717" cy="383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1"/>
          <p:cNvSpPr/>
          <p:nvPr/>
        </p:nvSpPr>
        <p:spPr>
          <a:xfrm>
            <a:off x="972163" y="4492985"/>
            <a:ext cx="2399431" cy="5438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2"/>
          <p:cNvSpPr/>
          <p:nvPr/>
        </p:nvSpPr>
        <p:spPr>
          <a:xfrm>
            <a:off x="992343" y="5589240"/>
            <a:ext cx="1852025" cy="6642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3"/>
          <p:cNvSpPr/>
          <p:nvPr/>
        </p:nvSpPr>
        <p:spPr>
          <a:xfrm>
            <a:off x="4716016" y="3796022"/>
            <a:ext cx="2355470" cy="7216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4"/>
          <p:cNvSpPr/>
          <p:nvPr/>
        </p:nvSpPr>
        <p:spPr>
          <a:xfrm>
            <a:off x="4716016" y="4575160"/>
            <a:ext cx="2732019" cy="44653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7"/>
          <p:cNvSpPr/>
          <p:nvPr/>
        </p:nvSpPr>
        <p:spPr>
          <a:xfrm>
            <a:off x="4693518" y="5517232"/>
            <a:ext cx="2908666" cy="7835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下箭头 1"/>
          <p:cNvSpPr/>
          <p:nvPr/>
        </p:nvSpPr>
        <p:spPr>
          <a:xfrm>
            <a:off x="6012160" y="5013176"/>
            <a:ext cx="288032" cy="48043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object 15"/>
          <p:cNvSpPr txBox="1"/>
          <p:nvPr/>
        </p:nvSpPr>
        <p:spPr>
          <a:xfrm>
            <a:off x="4067944" y="4517635"/>
            <a:ext cx="475252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由于                                     依赖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于</a:t>
            </a:r>
            <a:r>
              <a:rPr lang="en-US" altLang="zh-CN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</a:t>
            </a:r>
            <a:r>
              <a:rPr lang="en-US" altLang="zh-CN" sz="2400" baseline="-21164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endParaRPr lang="en-US" altLang="zh-CN" sz="2400" baseline="-21164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99792" y="6372813"/>
            <a:ext cx="288032" cy="80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1"/>
          <p:cNvSpPr txBox="1"/>
          <p:nvPr/>
        </p:nvSpPr>
        <p:spPr>
          <a:xfrm>
            <a:off x="6444208" y="5013176"/>
            <a:ext cx="155539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链式法则</a:t>
            </a:r>
          </a:p>
        </p:txBody>
      </p:sp>
    </p:spTree>
    <p:extLst>
      <p:ext uri="{BB962C8B-B14F-4D97-AF65-F5344CB8AC3E}">
        <p14:creationId xmlns:p14="http://schemas.microsoft.com/office/powerpoint/2010/main" val="23010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BPTT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算法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下箭头 1"/>
          <p:cNvSpPr/>
          <p:nvPr/>
        </p:nvSpPr>
        <p:spPr>
          <a:xfrm rot="16200000">
            <a:off x="4117154" y="5365233"/>
            <a:ext cx="388878" cy="64864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21"/>
          <p:cNvSpPr txBox="1"/>
          <p:nvPr/>
        </p:nvSpPr>
        <p:spPr>
          <a:xfrm>
            <a:off x="3656585" y="5855156"/>
            <a:ext cx="148338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链式法则</a:t>
            </a:r>
          </a:p>
        </p:txBody>
      </p:sp>
      <p:sp>
        <p:nvSpPr>
          <p:cNvPr id="24" name="object 10"/>
          <p:cNvSpPr/>
          <p:nvPr/>
        </p:nvSpPr>
        <p:spPr>
          <a:xfrm>
            <a:off x="1438747" y="1988840"/>
            <a:ext cx="6085581" cy="3140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8"/>
          <p:cNvSpPr/>
          <p:nvPr/>
        </p:nvSpPr>
        <p:spPr>
          <a:xfrm>
            <a:off x="701084" y="5301209"/>
            <a:ext cx="2782700" cy="7496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/>
          <p:cNvSpPr>
            <a:spLocks noChangeAspect="1"/>
          </p:cNvSpPr>
          <p:nvPr/>
        </p:nvSpPr>
        <p:spPr>
          <a:xfrm>
            <a:off x="4932040" y="5301208"/>
            <a:ext cx="4039758" cy="79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57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9"/>
          <p:cNvSpPr/>
          <p:nvPr/>
        </p:nvSpPr>
        <p:spPr>
          <a:xfrm>
            <a:off x="304800" y="3643534"/>
            <a:ext cx="8579296" cy="3097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双向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611560" y="2060848"/>
            <a:ext cx="7347396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有些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情况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下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当前的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输出不只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依赖于之前的序列元素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，还可能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依赖之后的序列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元素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比如从一段话踢掉部分词，让你补全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直观理解：双向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叠加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30108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9"/>
          <p:cNvSpPr/>
          <p:nvPr/>
        </p:nvSpPr>
        <p:spPr>
          <a:xfrm>
            <a:off x="683568" y="2606166"/>
            <a:ext cx="7982251" cy="40631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深层双向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RNN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899592" y="2060848"/>
            <a:ext cx="734739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和双向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的区别是每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一步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/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每个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时间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点设定多层结构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7312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长期依赖的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问题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?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611560" y="2300917"/>
            <a:ext cx="7995468" cy="4152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解决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了对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之前的信息保存的问题</a:t>
            </a:r>
          </a:p>
          <a:p>
            <a:pPr marL="482600" lvl="1" indent="-469900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但是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！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随着时间间隔不断增大时，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会丧失学习到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连接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很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的信息的能力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lvl="1" indent="-469900"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也就是说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，记忆容量有限，一本书从头到尾一字不漏的去记，肯定离得越远的东西忘得越多。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看电影的时候，某些情节的推断需要依赖很久以前的一些细节。</a:t>
            </a: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很多其他的任务也一样。</a:t>
            </a: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怎么办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endParaRPr lang="en-US" altLang="zh-CN" sz="2400" i="1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022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全连接层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1043608" y="2708920"/>
            <a:ext cx="6624736" cy="190180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lnSpc>
                <a:spcPct val="200000"/>
              </a:lnSpc>
              <a:spcBef>
                <a:spcPts val="520"/>
              </a:spcBef>
              <a:tabLst>
                <a:tab pos="939165" algn="l"/>
              </a:tabLst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两层之间所有神经元都有权重连接</a:t>
            </a:r>
          </a:p>
          <a:p>
            <a:pPr marL="482600">
              <a:lnSpc>
                <a:spcPct val="200000"/>
              </a:lnSpc>
              <a:spcBef>
                <a:spcPts val="620"/>
              </a:spcBef>
              <a:tabLst>
                <a:tab pos="939165" algn="l"/>
              </a:tabLst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通常全连接层在卷积神经网络尾部</a:t>
            </a:r>
          </a:p>
        </p:txBody>
      </p:sp>
    </p:spTree>
    <p:extLst>
      <p:ext uri="{BB962C8B-B14F-4D97-AF65-F5344CB8AC3E}">
        <p14:creationId xmlns:p14="http://schemas.microsoft.com/office/powerpoint/2010/main" val="275715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长短时记忆网络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Long Short Term Memory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64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什么是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LSTM?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7"/>
          <p:cNvSpPr txBox="1"/>
          <p:nvPr/>
        </p:nvSpPr>
        <p:spPr>
          <a:xfrm>
            <a:off x="611560" y="2638941"/>
            <a:ext cx="7995468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一种，大体结构几乎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一样。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区别是？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它的“记忆细胞”改造过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812800" lvl="1" indent="-342900">
              <a:spcBef>
                <a:spcPts val="1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该记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的信息会一直传递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，不该记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的会被“门”截断。</a:t>
            </a:r>
          </a:p>
          <a:p>
            <a:pPr marL="482600" indent="-469900">
              <a:lnSpc>
                <a:spcPct val="100000"/>
              </a:lnSpc>
              <a:spcBef>
                <a:spcPts val="2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7580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回顾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的结构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/>
          <p:nvPr/>
        </p:nvSpPr>
        <p:spPr>
          <a:xfrm>
            <a:off x="416712" y="2708920"/>
            <a:ext cx="8259744" cy="2844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876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回顾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的结构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/>
          <p:nvPr/>
        </p:nvSpPr>
        <p:spPr>
          <a:xfrm>
            <a:off x="837826" y="2925539"/>
            <a:ext cx="7694614" cy="2879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11560" y="2254756"/>
            <a:ext cx="7995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把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“记忆细胞”表示得炫酷一点</a:t>
            </a:r>
          </a:p>
        </p:txBody>
      </p:sp>
    </p:spTree>
    <p:extLst>
      <p:ext uri="{BB962C8B-B14F-4D97-AF65-F5344CB8AC3E}">
        <p14:creationId xmlns:p14="http://schemas.microsoft.com/office/powerpoint/2010/main" val="49995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611560" y="2038732"/>
            <a:ext cx="7995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“记忆细胞”变得复杂了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467544" y="2453355"/>
            <a:ext cx="8153399" cy="30638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/>
          <p:nvPr/>
        </p:nvSpPr>
        <p:spPr>
          <a:xfrm>
            <a:off x="1619672" y="5676157"/>
            <a:ext cx="5714999" cy="10652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5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611560" y="2182748"/>
            <a:ext cx="799546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关键：“细胞状态”</a:t>
            </a:r>
          </a:p>
        </p:txBody>
      </p:sp>
      <p:sp>
        <p:nvSpPr>
          <p:cNvPr id="2" name="矩形 1"/>
          <p:cNvSpPr/>
          <p:nvPr/>
        </p:nvSpPr>
        <p:spPr>
          <a:xfrm>
            <a:off x="971600" y="2670011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细胞状态类似于传送带。直接在整个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链上运行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，只有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一些少量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的线性交互。信息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在上面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流传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保持不变会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很容易。</a:t>
            </a:r>
          </a:p>
        </p:txBody>
      </p:sp>
      <p:sp>
        <p:nvSpPr>
          <p:cNvPr id="10" name="object 9"/>
          <p:cNvSpPr/>
          <p:nvPr/>
        </p:nvSpPr>
        <p:spPr>
          <a:xfrm>
            <a:off x="1763688" y="3557171"/>
            <a:ext cx="5257800" cy="2824157"/>
          </a:xfrm>
          <a:prstGeom prst="rect">
            <a:avLst/>
          </a:prstGeom>
          <a:blipFill>
            <a:blip r:embed="rId2" cstate="print"/>
            <a:srcRect/>
            <a:stretch>
              <a:fillRect l="-33139" r="-4049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3972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之遗忘门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251520" y="2263949"/>
            <a:ext cx="8600554" cy="18851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第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步：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决定从“细胞状态”中丢弃什么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信息  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=&gt;“</a:t>
            </a:r>
            <a:r>
              <a:rPr lang="zh-CN" altLang="en-US" sz="24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遗忘门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”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比如完形填空中填“他”或者“她”的问题，细胞状态可能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包含当前主语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的类别，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当我们看到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新的代词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，我们希望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忘记旧的 代词。</a:t>
            </a: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827584" y="3931250"/>
            <a:ext cx="7696199" cy="2378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83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之输入门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651966" y="2263949"/>
            <a:ext cx="6944370" cy="191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步：决定放什么新信息到“细胞状态”中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Sigmoid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层决定什么值需要更新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Tanh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层创建一个新的候选值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向量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上述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步是为状态更新做准备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10"/>
          <p:cNvSpPr/>
          <p:nvPr/>
        </p:nvSpPr>
        <p:spPr>
          <a:xfrm>
            <a:off x="5951089" y="2996952"/>
            <a:ext cx="317501" cy="368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9"/>
          <p:cNvSpPr/>
          <p:nvPr/>
        </p:nvSpPr>
        <p:spPr>
          <a:xfrm>
            <a:off x="523057" y="3863553"/>
            <a:ext cx="8153399" cy="2517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952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之更新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651966" y="2132856"/>
            <a:ext cx="8168506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第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3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步：更新“细胞状态”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更新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</a:t>
            </a:r>
            <a:r>
              <a:rPr lang="en-US" altLang="zh-CN" sz="24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t-1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</a:t>
            </a:r>
            <a:r>
              <a:rPr lang="en-US" altLang="zh-CN" sz="24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endParaRPr lang="en-US" altLang="zh-CN" sz="2400" baseline="-25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把旧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状态与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f</a:t>
            </a:r>
            <a:r>
              <a:rPr lang="en-US" altLang="zh-CN" sz="2400" baseline="-25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相乘，丢弃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掉我们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确定需要丢弃的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信息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加上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   。这就是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新的候选值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，根据我们决定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更新每个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状态的程度进行变化。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609600" y="4077072"/>
            <a:ext cx="8305799" cy="256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094" y="3225865"/>
            <a:ext cx="809738" cy="41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4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之输出门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179511" y="2132856"/>
            <a:ext cx="8735887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4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步：基于“细胞状态”得到输出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首先运行一个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sigmoid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层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来确定细胞状态的哪个部分将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输出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接着用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tanh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处理细胞状态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得到一个在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-1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之间的值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，再将它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sigmoid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门的输出相乘，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输出我们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确定输出的那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部分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比如可能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需要单复数信息来确定输出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“他”还是“他们”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3" name="object 11"/>
          <p:cNvSpPr/>
          <p:nvPr/>
        </p:nvSpPr>
        <p:spPr>
          <a:xfrm>
            <a:off x="609600" y="4077072"/>
            <a:ext cx="8305799" cy="256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8617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一般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结构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664937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7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变体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179511" y="2132856"/>
            <a:ext cx="8735887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变种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增加“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peephole connection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”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让“门”也接受细胞状态的输入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323528" y="3552279"/>
            <a:ext cx="8458199" cy="2613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993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变体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179511" y="2132856"/>
            <a:ext cx="8735887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变种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通过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使用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coupled 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遗忘和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输入门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之前是分开确定需要忘记和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添加的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信息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，这里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是一同做出决定</a:t>
            </a:r>
          </a:p>
        </p:txBody>
      </p:sp>
      <p:sp>
        <p:nvSpPr>
          <p:cNvPr id="10" name="object 9"/>
          <p:cNvSpPr/>
          <p:nvPr/>
        </p:nvSpPr>
        <p:spPr>
          <a:xfrm>
            <a:off x="683568" y="3789388"/>
            <a:ext cx="7924799" cy="244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305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LSTM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变体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179511" y="2132856"/>
            <a:ext cx="8735887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GRU(Gated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Recurrent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Unit)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2014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年提出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将遗忘门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和输入门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合成了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一个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单一的更新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门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同样还混合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了细胞状态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和隐藏状态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，和其他一些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改动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比标准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简单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9"/>
          <p:cNvSpPr/>
          <p:nvPr/>
        </p:nvSpPr>
        <p:spPr>
          <a:xfrm>
            <a:off x="595065" y="3789040"/>
            <a:ext cx="8153399" cy="2517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4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RNN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的拓展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539552" y="2561173"/>
            <a:ext cx="8118599" cy="33881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indent="-469900" algn="just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2015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paper《LSTM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: A Search Space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Odyssey》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，对各种变体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做了对比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，发现其实本质上它们大同小异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 algn="just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 algn="just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2015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论文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《An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Empirical Exploration of Recurrent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Network Architectures》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google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facebook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尝试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了非常多种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架构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，发现并非所有任务上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都表现最好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 algn="just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82600" indent="-469900" algn="just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现在有更多的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研究方向和应用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(attention model, Grid LSTM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)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参见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https://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github.com/kjw0612/awesome-rnn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6202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未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尽之路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Not End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3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学过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1115616" y="1772816"/>
            <a:ext cx="7632848" cy="5350183"/>
          </a:xfrm>
          <a:prstGeom prst="rect">
            <a:avLst/>
          </a:prstGeom>
        </p:spPr>
        <p:txBody>
          <a:bodyPr vert="horz" wrap="square" lIns="0" tIns="12700" rIns="0" bIns="0" numCol="2" rtlCol="0">
            <a:spAutoFit/>
          </a:bodyPr>
          <a:lstStyle/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决策树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随机森林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KNN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PCA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朴素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贝叶斯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K-Means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Canopy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层次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聚类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密度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聚类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密度最大值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聚类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AP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聚类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谱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聚类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支持向量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机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SMO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最大似然估计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EM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pLSA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模型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线性回归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Logistic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回归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回归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人工神经网络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深度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学习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CNN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RNN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991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遗憾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7"/>
          <p:cNvSpPr txBox="1"/>
          <p:nvPr/>
        </p:nvSpPr>
        <p:spPr>
          <a:xfrm>
            <a:off x="611560" y="2701798"/>
            <a:ext cx="7942899" cy="2988000"/>
          </a:xfrm>
          <a:prstGeom prst="rect">
            <a:avLst/>
          </a:prstGeom>
        </p:spPr>
        <p:txBody>
          <a:bodyPr vert="horz" wrap="square" lIns="0" tIns="12700" rIns="0" bIns="0" numCol="2" rtlCol="0">
            <a:spAutoFit/>
          </a:bodyPr>
          <a:lstStyle/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Adaboost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支持向量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回归机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SVR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主题模型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LDA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隐马尔可夫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HMM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贝叶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斯网络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BN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矩阵奇异值分解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SVD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深度信念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网络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DBN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迁移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学习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TL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强化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学习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RL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遗传算法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GA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蚁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群算法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ACO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协同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过滤算法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CF</a:t>
            </a:r>
          </a:p>
          <a:p>
            <a:pPr marL="939800" lvl="1" indent="-469900">
              <a:spcBef>
                <a:spcPts val="100"/>
              </a:spcBef>
              <a:buClr>
                <a:schemeClr val="tx1"/>
              </a:buClr>
              <a:buFont typeface="+mj-lt"/>
              <a:buAutoNum type="arabicPeriod"/>
              <a:tabLst>
                <a:tab pos="481965" algn="l"/>
                <a:tab pos="483234" algn="l"/>
              </a:tabLst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8896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感谢一学期的坚持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T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hanks a lot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3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img.blog.csdn.net/201605311038181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2"/>
          <a:stretch/>
        </p:blipFill>
        <p:spPr bwMode="auto">
          <a:xfrm>
            <a:off x="1376005" y="2204864"/>
            <a:ext cx="3988083" cy="40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1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18:15:11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CONV	Layer1</a:t>
            </a:r>
          </a:p>
        </p:txBody>
      </p:sp>
      <p:sp>
        <p:nvSpPr>
          <p:cNvPr id="8" name="object 2"/>
          <p:cNvSpPr/>
          <p:nvPr/>
        </p:nvSpPr>
        <p:spPr>
          <a:xfrm>
            <a:off x="990600" y="2590800"/>
            <a:ext cx="3429000" cy="341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4800600" y="2590800"/>
            <a:ext cx="3429000" cy="344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228184" y="6021288"/>
            <a:ext cx="6521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</a:t>
            </a:r>
            <a:r>
              <a:rPr sz="24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ata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2235011" y="6021288"/>
            <a:ext cx="96883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filters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164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8995</TotalTime>
  <Words>1895</Words>
  <Application>Microsoft Office PowerPoint</Application>
  <PresentationFormat>全屏显示(4:3)</PresentationFormat>
  <Paragraphs>444</Paragraphs>
  <Slides>77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78" baseType="lpstr">
      <vt:lpstr>Blends</vt:lpstr>
      <vt:lpstr>卷积神经网络 Convolutional Neural Network</vt:lpstr>
      <vt:lpstr>卷积神经网络</vt:lpstr>
      <vt:lpstr>卷积神经网络</vt:lpstr>
      <vt:lpstr>池化层</vt:lpstr>
      <vt:lpstr>池化层</vt:lpstr>
      <vt:lpstr>全连接层</vt:lpstr>
      <vt:lpstr>一般CNN结构</vt:lpstr>
      <vt:lpstr>卷积层可视化理解</vt:lpstr>
      <vt:lpstr>卷积层可视化理解</vt:lpstr>
      <vt:lpstr>卷积层可视化理解</vt:lpstr>
      <vt:lpstr>卷积层可视化理解</vt:lpstr>
      <vt:lpstr>卷积神经网络训练算法</vt:lpstr>
      <vt:lpstr>卷积神经网络优缺点</vt:lpstr>
      <vt:lpstr>正则化之Dropout</vt:lpstr>
      <vt:lpstr>Dropout的理解</vt:lpstr>
      <vt:lpstr>Dropout的理解</vt:lpstr>
      <vt:lpstr>典型CNN</vt:lpstr>
      <vt:lpstr>LeNet</vt:lpstr>
      <vt:lpstr>LeNet</vt:lpstr>
      <vt:lpstr>AlexNet</vt:lpstr>
      <vt:lpstr>AlexNet</vt:lpstr>
      <vt:lpstr>ZFNet</vt:lpstr>
      <vt:lpstr>VGG</vt:lpstr>
      <vt:lpstr>VGG</vt:lpstr>
      <vt:lpstr>VGG</vt:lpstr>
      <vt:lpstr>GoogLeNet</vt:lpstr>
      <vt:lpstr>GoogLeNet</vt:lpstr>
      <vt:lpstr>ResNet</vt:lpstr>
      <vt:lpstr>CNN：fine-tuning</vt:lpstr>
      <vt:lpstr>CNN：fine-tuning</vt:lpstr>
      <vt:lpstr>CNN：常用框架</vt:lpstr>
      <vt:lpstr>CNN：常用框架</vt:lpstr>
      <vt:lpstr>CNN：典型应用</vt:lpstr>
      <vt:lpstr>CNN：典型应用</vt:lpstr>
      <vt:lpstr>CNN：典型应用</vt:lpstr>
      <vt:lpstr>CNN：典型应用</vt:lpstr>
      <vt:lpstr>CNN：典型应用</vt:lpstr>
      <vt:lpstr>循环神经网络 Recurrent Neural Network</vt:lpstr>
      <vt:lpstr>RNN：应用</vt:lpstr>
      <vt:lpstr>RNN：应用</vt:lpstr>
      <vt:lpstr>RNN：应用</vt:lpstr>
      <vt:lpstr>RNN：应用</vt:lpstr>
      <vt:lpstr>RNN：应用</vt:lpstr>
      <vt:lpstr>RNN？</vt:lpstr>
      <vt:lpstr>序列样本</vt:lpstr>
      <vt:lpstr>序列样本</vt:lpstr>
      <vt:lpstr>典型应用</vt:lpstr>
      <vt:lpstr>典型应用</vt:lpstr>
      <vt:lpstr>典型应用</vt:lpstr>
      <vt:lpstr>典型应用</vt:lpstr>
      <vt:lpstr>结构</vt:lpstr>
      <vt:lpstr>结构</vt:lpstr>
      <vt:lpstr>结构细节</vt:lpstr>
      <vt:lpstr>训练</vt:lpstr>
      <vt:lpstr>BPTT算法</vt:lpstr>
      <vt:lpstr>BPTT算法</vt:lpstr>
      <vt:lpstr>双向RNN</vt:lpstr>
      <vt:lpstr>深层双向RNN</vt:lpstr>
      <vt:lpstr>长期依赖的问题?</vt:lpstr>
      <vt:lpstr>长短时记忆网络 Long Short Term Memory</vt:lpstr>
      <vt:lpstr>什么是LSTM?</vt:lpstr>
      <vt:lpstr>回顾RNN的结构</vt:lpstr>
      <vt:lpstr>回顾RNN的结构</vt:lpstr>
      <vt:lpstr>LSTM</vt:lpstr>
      <vt:lpstr>LSTM</vt:lpstr>
      <vt:lpstr>LSTM之遗忘门</vt:lpstr>
      <vt:lpstr>LSTM之输入门</vt:lpstr>
      <vt:lpstr>LSTM之更新</vt:lpstr>
      <vt:lpstr>LSTM之输出门</vt:lpstr>
      <vt:lpstr>LSTM的变体</vt:lpstr>
      <vt:lpstr>LSTM的变体</vt:lpstr>
      <vt:lpstr>LSTM的变体</vt:lpstr>
      <vt:lpstr>RNN的拓展</vt:lpstr>
      <vt:lpstr>未尽之路 Not End</vt:lpstr>
      <vt:lpstr>学过</vt:lpstr>
      <vt:lpstr>遗憾</vt:lpstr>
      <vt:lpstr>感谢一学期的坚持 Thanks a lot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300</cp:revision>
  <dcterms:created xsi:type="dcterms:W3CDTF">2017-09-24T06:49:25Z</dcterms:created>
  <dcterms:modified xsi:type="dcterms:W3CDTF">2017-12-22T10:22:54Z</dcterms:modified>
</cp:coreProperties>
</file>